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463" r:id="rId3"/>
    <p:sldId id="516" r:id="rId4"/>
    <p:sldId id="524" r:id="rId5"/>
    <p:sldId id="517" r:id="rId6"/>
    <p:sldId id="518" r:id="rId7"/>
    <p:sldId id="519" r:id="rId8"/>
    <p:sldId id="520" r:id="rId9"/>
    <p:sldId id="508" r:id="rId10"/>
    <p:sldId id="509" r:id="rId11"/>
    <p:sldId id="510" r:id="rId12"/>
    <p:sldId id="511" r:id="rId13"/>
    <p:sldId id="512" r:id="rId14"/>
    <p:sldId id="513" r:id="rId15"/>
    <p:sldId id="514" r:id="rId16"/>
    <p:sldId id="515"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Messages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32363A"/>
                </a:solidFill>
                <a:effectLst/>
              </a:rPr>
              <a:t>The system generates messages in response to what users do in the SAP system. A message presents information, an instruction, or a warning to users in a given situation.</a:t>
            </a:r>
          </a:p>
          <a:p>
            <a:pPr marL="285750" indent="-285750" algn="just">
              <a:buFont typeface="Wingdings" panose="05000000000000000000" pitchFamily="2" charset="2"/>
              <a:buChar char="§"/>
            </a:pPr>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marL="285750" indent="-285750" algn="just">
              <a:buFont typeface="Wingdings" panose="05000000000000000000" pitchFamily="2" charset="2"/>
              <a:buChar char="§"/>
            </a:pPr>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marL="285750" indent="-285750" algn="just">
              <a:buFont typeface="Wingdings" panose="05000000000000000000" pitchFamily="2" charset="2"/>
              <a:buChar char="§"/>
            </a:pPr>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marL="285750" indent="-285750" algn="just">
              <a:buFont typeface="Wingdings" panose="05000000000000000000" pitchFamily="2" charset="2"/>
              <a:buChar char="§"/>
            </a:pPr>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488A729-F6F0-4AC7-8CFF-B8D59DF8D16E}"/>
              </a:ext>
            </a:extLst>
          </p:cNvPr>
          <p:cNvPicPr>
            <a:picLocks noChangeAspect="1"/>
          </p:cNvPicPr>
          <p:nvPr/>
        </p:nvPicPr>
        <p:blipFill>
          <a:blip r:embed="rId3"/>
          <a:stretch>
            <a:fillRect/>
          </a:stretch>
        </p:blipFill>
        <p:spPr>
          <a:xfrm>
            <a:off x="8178048" y="4358558"/>
            <a:ext cx="3291911" cy="128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50AF7C1-C7FA-436E-BD30-10F1D576B480}"/>
              </a:ext>
            </a:extLst>
          </p:cNvPr>
          <p:cNvPicPr>
            <a:picLocks noChangeAspect="1"/>
          </p:cNvPicPr>
          <p:nvPr/>
        </p:nvPicPr>
        <p:blipFill>
          <a:blip r:embed="rId4"/>
          <a:stretch>
            <a:fillRect/>
          </a:stretch>
        </p:blipFill>
        <p:spPr>
          <a:xfrm>
            <a:off x="4500974" y="4254858"/>
            <a:ext cx="3190052" cy="1506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FDD192A-D0CF-491F-A36C-3C2344BB6742}"/>
              </a:ext>
            </a:extLst>
          </p:cNvPr>
          <p:cNvPicPr>
            <a:picLocks noChangeAspect="1"/>
          </p:cNvPicPr>
          <p:nvPr/>
        </p:nvPicPr>
        <p:blipFill>
          <a:blip r:embed="rId5"/>
          <a:stretch>
            <a:fillRect/>
          </a:stretch>
        </p:blipFill>
        <p:spPr>
          <a:xfrm>
            <a:off x="681912" y="4248962"/>
            <a:ext cx="3291911" cy="151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67498AD6-FE30-4166-A277-7CEAF73BF50F}"/>
              </a:ext>
            </a:extLst>
          </p:cNvPr>
          <p:cNvSpPr txBox="1"/>
          <p:nvPr/>
        </p:nvSpPr>
        <p:spPr>
          <a:xfrm>
            <a:off x="952530" y="5894244"/>
            <a:ext cx="2845059" cy="369332"/>
          </a:xfrm>
          <a:prstGeom prst="rect">
            <a:avLst/>
          </a:prstGeom>
          <a:noFill/>
        </p:spPr>
        <p:txBody>
          <a:bodyPr wrap="square" rtlCol="0">
            <a:spAutoFit/>
          </a:bodyPr>
          <a:lstStyle/>
          <a:p>
            <a:r>
              <a:rPr lang="en-US" dirty="0"/>
              <a:t>Message Box of type error</a:t>
            </a:r>
          </a:p>
        </p:txBody>
      </p:sp>
      <p:sp>
        <p:nvSpPr>
          <p:cNvPr id="13" name="TextBox 12">
            <a:extLst>
              <a:ext uri="{FF2B5EF4-FFF2-40B4-BE49-F238E27FC236}">
                <a16:creationId xmlns:a16="http://schemas.microsoft.com/office/drawing/2014/main" id="{A003C824-DEA4-4F8D-B5EE-965BE661330D}"/>
              </a:ext>
            </a:extLst>
          </p:cNvPr>
          <p:cNvSpPr txBox="1"/>
          <p:nvPr/>
        </p:nvSpPr>
        <p:spPr>
          <a:xfrm>
            <a:off x="4538161" y="5897697"/>
            <a:ext cx="3115677" cy="369332"/>
          </a:xfrm>
          <a:prstGeom prst="rect">
            <a:avLst/>
          </a:prstGeom>
          <a:noFill/>
        </p:spPr>
        <p:txBody>
          <a:bodyPr wrap="square" rtlCol="0">
            <a:spAutoFit/>
          </a:bodyPr>
          <a:lstStyle/>
          <a:p>
            <a:r>
              <a:rPr lang="en-US" dirty="0"/>
              <a:t>Message Box of type Confirm</a:t>
            </a:r>
          </a:p>
        </p:txBody>
      </p:sp>
      <p:sp>
        <p:nvSpPr>
          <p:cNvPr id="14" name="TextBox 13">
            <a:extLst>
              <a:ext uri="{FF2B5EF4-FFF2-40B4-BE49-F238E27FC236}">
                <a16:creationId xmlns:a16="http://schemas.microsoft.com/office/drawing/2014/main" id="{A149552F-66BD-4C35-88DB-577FB8E264CA}"/>
              </a:ext>
            </a:extLst>
          </p:cNvPr>
          <p:cNvSpPr txBox="1"/>
          <p:nvPr/>
        </p:nvSpPr>
        <p:spPr>
          <a:xfrm>
            <a:off x="8981701" y="5900154"/>
            <a:ext cx="2014330" cy="369332"/>
          </a:xfrm>
          <a:prstGeom prst="rect">
            <a:avLst/>
          </a:prstGeom>
          <a:noFill/>
        </p:spPr>
        <p:txBody>
          <a:bodyPr wrap="square" rtlCol="0">
            <a:spAutoFit/>
          </a:bodyPr>
          <a:lstStyle/>
          <a:p>
            <a:r>
              <a:rPr lang="en-US" dirty="0"/>
              <a:t>Message Toast</a:t>
            </a:r>
          </a:p>
        </p:txBody>
      </p:sp>
    </p:spTree>
    <p:extLst>
      <p:ext uri="{BB962C8B-B14F-4D97-AF65-F5344CB8AC3E}">
        <p14:creationId xmlns:p14="http://schemas.microsoft.com/office/powerpoint/2010/main" val="383794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3"/>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3"/>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4"/>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5"/>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3"/>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546823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3"/>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4163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(sap.m.Table)</a:t>
            </a:r>
          </a:p>
          <a:p>
            <a:pPr marL="285750" indent="-285750">
              <a:buClr>
                <a:schemeClr val="tx1"/>
              </a:buClr>
              <a:buFont typeface="Arial" panose="020B0604020202020204" pitchFamily="34" charset="0"/>
              <a:buChar char="•"/>
            </a:pPr>
            <a:r>
              <a:rPr lang="en-US" dirty="0"/>
              <a:t>Drill Down using the Table</a:t>
            </a:r>
          </a:p>
          <a:p>
            <a:pPr marL="285750" indent="-285750">
              <a:buClr>
                <a:schemeClr val="tx1"/>
              </a:buClr>
              <a:buFont typeface="Arial" panose="020B0604020202020204" pitchFamily="34" charset="0"/>
              <a:buChar char="•"/>
            </a:pPr>
            <a:r>
              <a:rPr lang="en-US" dirty="0"/>
              <a:t>Messages in UI5</a:t>
            </a:r>
          </a:p>
          <a:p>
            <a:pPr marL="285750" indent="-285750">
              <a:buClr>
                <a:schemeClr val="tx1"/>
              </a:buClr>
              <a:buFont typeface="Arial" panose="020B0604020202020204" pitchFamily="34" charset="0"/>
              <a:buChar char="•"/>
            </a:pPr>
            <a:r>
              <a:rPr lang="en-US" dirty="0"/>
              <a:t>Drop Down </a:t>
            </a:r>
          </a:p>
          <a:p>
            <a:pPr marL="285750" indent="-285750">
              <a:buClr>
                <a:schemeClr val="tx1"/>
              </a:buClr>
              <a:buFont typeface="Arial" panose="020B0604020202020204" pitchFamily="34" charset="0"/>
              <a:buChar char="•"/>
            </a:pPr>
            <a:r>
              <a:rPr lang="en-US" dirty="0"/>
              <a:t>Object Status</a:t>
            </a:r>
          </a:p>
          <a:p>
            <a:pPr marL="285750" indent="-285750">
              <a:buClr>
                <a:schemeClr val="tx1"/>
              </a:buClr>
              <a:buFont typeface="Arial" panose="020B0604020202020204" pitchFamily="34" charset="0"/>
              <a:buChar char="•"/>
            </a:pPr>
            <a:r>
              <a:rPr lang="en-US" dirty="0"/>
              <a:t>Fragments</a:t>
            </a:r>
          </a:p>
          <a:p>
            <a:pPr marL="285750" indent="-285750">
              <a:buClr>
                <a:schemeClr val="tx1"/>
              </a:buClr>
              <a:buFont typeface="Arial" panose="020B0604020202020204" pitchFamily="34" charset="0"/>
              <a:buChar char="•"/>
            </a:pPr>
            <a:r>
              <a:rPr lang="en-US" dirty="0"/>
              <a:t>Different Ways of loading fragment</a:t>
            </a:r>
          </a:p>
          <a:p>
            <a:pPr marL="285750" indent="-285750">
              <a:buClr>
                <a:schemeClr val="tx1"/>
              </a:buClr>
              <a:buFont typeface="Arial" panose="020B0604020202020204" pitchFamily="34" charset="0"/>
              <a:buChar char="•"/>
            </a:pPr>
            <a:r>
              <a:rPr lang="en-US" dirty="0"/>
              <a:t>Value Help Popup</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3"/>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4"/>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489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1848</Words>
  <Application>Microsoft Office PowerPoint</Application>
  <PresentationFormat>Widescreen</PresentationFormat>
  <Paragraphs>222</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5</cp:revision>
  <dcterms:created xsi:type="dcterms:W3CDTF">2023-08-10T16:09:42Z</dcterms:created>
  <dcterms:modified xsi:type="dcterms:W3CDTF">2023-09-10T06:23:58Z</dcterms:modified>
</cp:coreProperties>
</file>